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3" r:id="rId4"/>
    <p:sldId id="276" r:id="rId5"/>
    <p:sldId id="266" r:id="rId6"/>
    <p:sldId id="264" r:id="rId7"/>
    <p:sldId id="265" r:id="rId8"/>
    <p:sldId id="262" r:id="rId9"/>
    <p:sldId id="279" r:id="rId10"/>
    <p:sldId id="269" r:id="rId11"/>
    <p:sldId id="278" r:id="rId12"/>
    <p:sldId id="267" r:id="rId13"/>
    <p:sldId id="268" r:id="rId14"/>
    <p:sldId id="277" r:id="rId1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AF95"/>
    <a:srgbClr val="00D6AD"/>
    <a:srgbClr val="3DB39E"/>
    <a:srgbClr val="006C62"/>
    <a:srgbClr val="7F7F7F"/>
    <a:srgbClr val="A6A6A6"/>
    <a:srgbClr val="17453D"/>
    <a:srgbClr val="123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6" autoAdjust="0"/>
    <p:restoredTop sz="94464" autoAdjust="0"/>
  </p:normalViewPr>
  <p:slideViewPr>
    <p:cSldViewPr snapToGrid="0">
      <p:cViewPr varScale="1">
        <p:scale>
          <a:sx n="136" d="100"/>
          <a:sy n="136" d="100"/>
        </p:scale>
        <p:origin x="55" y="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62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684AAF7-374D-4A7F-9A7B-754B8DF41FD5}" type="datetimeFigureOut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5A7410B-36B0-4457-A545-5033709B33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788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B16FAE4-F17C-4103-A353-38A277FC2D06}" type="datetimeFigureOut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8B26FC9-8D66-45A8-B79A-A8528277F8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242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C7B7800-68D3-4FA9-BF6D-7A5C2B39DFA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737387-BBB5-45FB-A8C2-3B20974DD28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CF3FEE5-A8D0-44CC-AE06-B98268E7620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0BC6D90-7360-4981-96DE-C204E8205DE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797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29CFA57-3030-4866-9D69-878F418640F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/>
          </p:cNvPicPr>
          <p:nvPr userDrawn="1"/>
        </p:nvPicPr>
        <p:blipFill>
          <a:blip r:embed="rId2"/>
          <a:srcRect t="2798" b="13020"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9"/>
          <p:cNvSpPr/>
          <p:nvPr userDrawn="1"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12342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5000" y="194151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5000" y="442118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6C9C0-B3A6-4546-9F09-AAD6BA565412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C47D3-D470-4957-8258-D819E9BA65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94914-E6D4-4D68-A7AC-E21A56C0144B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E7543-27BB-406C-9DAC-891387A76A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>
            <a:off x="438150" y="322263"/>
            <a:ext cx="309563" cy="823912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6"/>
          <p:cNvGrpSpPr>
            <a:grpSpLocks/>
          </p:cNvGrpSpPr>
          <p:nvPr userDrawn="1"/>
        </p:nvGrpSpPr>
        <p:grpSpPr bwMode="auto">
          <a:xfrm>
            <a:off x="10961688" y="-4763"/>
            <a:ext cx="1008062" cy="1243013"/>
            <a:chOff x="10962009" y="-4963"/>
            <a:chExt cx="1008000" cy="1243629"/>
          </a:xfrm>
        </p:grpSpPr>
        <p:sp>
          <p:nvSpPr>
            <p:cNvPr id="5" name="矩形 7"/>
            <p:cNvSpPr/>
            <p:nvPr/>
          </p:nvSpPr>
          <p:spPr>
            <a:xfrm>
              <a:off x="10969946" y="-4963"/>
              <a:ext cx="992127" cy="8306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" name="组合 8"/>
            <p:cNvGrpSpPr>
              <a:grpSpLocks/>
            </p:cNvGrpSpPr>
            <p:nvPr/>
          </p:nvGrpSpPr>
          <p:grpSpPr bwMode="auto">
            <a:xfrm>
              <a:off x="10962009" y="230105"/>
              <a:ext cx="1008000" cy="1008561"/>
              <a:chOff x="8044308" y="3487911"/>
              <a:chExt cx="1008000" cy="1008561"/>
            </a:xfrm>
          </p:grpSpPr>
          <p:sp>
            <p:nvSpPr>
              <p:cNvPr id="7" name="椭圆 9"/>
              <p:cNvSpPr/>
              <p:nvPr/>
            </p:nvSpPr>
            <p:spPr>
              <a:xfrm>
                <a:off x="8044308" y="3487911"/>
                <a:ext cx="1008000" cy="10085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8" name="组合 10"/>
              <p:cNvGrpSpPr>
                <a:grpSpLocks/>
              </p:cNvGrpSpPr>
              <p:nvPr/>
            </p:nvGrpSpPr>
            <p:grpSpPr bwMode="auto">
              <a:xfrm>
                <a:off x="8109391" y="3553030"/>
                <a:ext cx="877834" cy="878323"/>
                <a:chOff x="8109391" y="3553030"/>
                <a:chExt cx="877834" cy="878323"/>
              </a:xfrm>
            </p:grpSpPr>
            <p:sp>
              <p:nvSpPr>
                <p:cNvPr id="9" name="椭圆 11"/>
                <p:cNvSpPr/>
                <p:nvPr/>
              </p:nvSpPr>
              <p:spPr>
                <a:xfrm>
                  <a:off x="8109391" y="3553030"/>
                  <a:ext cx="877834" cy="878323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pic>
              <p:nvPicPr>
                <p:cNvPr id="10" name="图片 12"/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8232092" y="3758472"/>
                  <a:ext cx="632433" cy="468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EF24C-F7E8-4213-A919-37201E2ECB26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458E627-3B0B-47E8-AFFF-68DE89049DCC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>
            <a:off x="438150" y="322263"/>
            <a:ext cx="309563" cy="823912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 userDrawn="1"/>
        </p:nvSpPr>
        <p:spPr>
          <a:xfrm>
            <a:off x="10977563" y="-4763"/>
            <a:ext cx="993775" cy="830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13"/>
          <p:cNvGrpSpPr>
            <a:grpSpLocks/>
          </p:cNvGrpSpPr>
          <p:nvPr userDrawn="1"/>
        </p:nvGrpSpPr>
        <p:grpSpPr bwMode="auto">
          <a:xfrm>
            <a:off x="10969625" y="252413"/>
            <a:ext cx="1008063" cy="1006475"/>
            <a:chOff x="8436382" y="2178535"/>
            <a:chExt cx="1008000" cy="1008000"/>
          </a:xfrm>
        </p:grpSpPr>
        <p:sp>
          <p:nvSpPr>
            <p:cNvPr id="6" name="椭圆 14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椭圆 15"/>
            <p:cNvSpPr/>
            <p:nvPr/>
          </p:nvSpPr>
          <p:spPr>
            <a:xfrm>
              <a:off x="8501466" y="2243721"/>
              <a:ext cx="877832" cy="877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8" name="图片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599561" y="2432946"/>
              <a:ext cx="681643" cy="613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B4D4B-7A97-4CDE-9485-850E1D2AC2B7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6B0FF78-3ECE-4FAB-84A2-C92ACD456D9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>
            <a:off x="438150" y="322263"/>
            <a:ext cx="309563" cy="823912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10991850" y="-4763"/>
            <a:ext cx="993775" cy="830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18"/>
          <p:cNvGrpSpPr>
            <a:grpSpLocks/>
          </p:cNvGrpSpPr>
          <p:nvPr userDrawn="1"/>
        </p:nvGrpSpPr>
        <p:grpSpPr bwMode="auto">
          <a:xfrm>
            <a:off x="10983913" y="241300"/>
            <a:ext cx="1008062" cy="1008063"/>
            <a:chOff x="7998232" y="5119020"/>
            <a:chExt cx="1008000" cy="1008000"/>
          </a:xfrm>
        </p:grpSpPr>
        <p:sp>
          <p:nvSpPr>
            <p:cNvPr id="6" name="椭圆 19"/>
            <p:cNvSpPr/>
            <p:nvPr/>
          </p:nvSpPr>
          <p:spPr>
            <a:xfrm>
              <a:off x="7998232" y="5119020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椭圆 20"/>
            <p:cNvSpPr/>
            <p:nvPr/>
          </p:nvSpPr>
          <p:spPr>
            <a:xfrm>
              <a:off x="8063315" y="5195215"/>
              <a:ext cx="877834" cy="87624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8" name="图片 2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96232" y="5239074"/>
              <a:ext cx="612000" cy="789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A12AE-10BD-4D02-A426-5CB5E2586E70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5A35D8-11F6-4548-BA2E-F0B211418F6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>
            <a:off x="438150" y="322263"/>
            <a:ext cx="309563" cy="823912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10985500" y="-4763"/>
            <a:ext cx="993775" cy="830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13"/>
          <p:cNvGrpSpPr>
            <a:grpSpLocks/>
          </p:cNvGrpSpPr>
          <p:nvPr userDrawn="1"/>
        </p:nvGrpSpPr>
        <p:grpSpPr bwMode="auto">
          <a:xfrm>
            <a:off x="10969625" y="257175"/>
            <a:ext cx="1008063" cy="1008063"/>
            <a:chOff x="6620434" y="1471906"/>
            <a:chExt cx="1008000" cy="1008000"/>
          </a:xfrm>
        </p:grpSpPr>
        <p:sp>
          <p:nvSpPr>
            <p:cNvPr id="6" name="椭圆 14"/>
            <p:cNvSpPr/>
            <p:nvPr/>
          </p:nvSpPr>
          <p:spPr>
            <a:xfrm>
              <a:off x="6620434" y="1471906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" name="组合 15"/>
            <p:cNvGrpSpPr>
              <a:grpSpLocks/>
            </p:cNvGrpSpPr>
            <p:nvPr/>
          </p:nvGrpSpPr>
          <p:grpSpPr bwMode="auto">
            <a:xfrm>
              <a:off x="6685518" y="1536990"/>
              <a:ext cx="877832" cy="877832"/>
              <a:chOff x="6786703" y="2183589"/>
              <a:chExt cx="877832" cy="877832"/>
            </a:xfrm>
          </p:grpSpPr>
          <p:sp>
            <p:nvSpPr>
              <p:cNvPr id="8" name="椭圆 16"/>
              <p:cNvSpPr/>
              <p:nvPr/>
            </p:nvSpPr>
            <p:spPr>
              <a:xfrm>
                <a:off x="6786703" y="2183589"/>
                <a:ext cx="877832" cy="8778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9" name="图片 17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997019" y="2279604"/>
                <a:ext cx="457201" cy="762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9E0C8-1E19-4A4F-9412-612268D512C5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1B0C02-EBBA-47B6-806B-61435DDB34A3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/>
          <p:cNvPicPr>
            <a:picLocks noChangeAspect="1"/>
          </p:cNvPicPr>
          <p:nvPr userDrawn="1"/>
        </p:nvPicPr>
        <p:blipFill>
          <a:blip r:embed="rId2"/>
          <a:srcRect t="7813" b="781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6"/>
          <p:cNvSpPr/>
          <p:nvPr userDrawn="1"/>
        </p:nvSpPr>
        <p:spPr>
          <a:xfrm>
            <a:off x="11366500" y="6430963"/>
            <a:ext cx="468313" cy="2159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C23AB-97D9-45D8-A2A2-90661BB3E78A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B081D-22A3-4F72-B184-9232A8B84B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11366500" y="6430963"/>
            <a:ext cx="468313" cy="2159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defRPr/>
            </a:pPr>
            <a:fld id="{14998BE6-E2E2-4271-ABE4-11921E903498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2826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defRPr/>
            </a:pPr>
            <a:fld id="{0912C53E-B90D-4C62-B9ED-7AACFFD074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21155408" flipH="1">
            <a:off x="-557213" y="-871538"/>
            <a:ext cx="13168313" cy="8499476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1741902" y="2030413"/>
            <a:ext cx="529189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rPr>
              <a:t>Only for you</a:t>
            </a:r>
            <a:endParaRPr lang="zh-CN" altLang="en-US" sz="8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53" name="任意多边形 52"/>
          <p:cNvSpPr/>
          <p:nvPr/>
        </p:nvSpPr>
        <p:spPr>
          <a:xfrm rot="21155408" flipH="1">
            <a:off x="-638175" y="-887413"/>
            <a:ext cx="13392150" cy="8645526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7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61154E-251F-4CC1-98DC-6BF52A0235C0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1CCC2D3-D132-4C53-8150-C28C29A0005C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25602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rcRect t="25266" b="42628"/>
          <a:stretch>
            <a:fillRect/>
          </a:stretch>
        </p:blipFill>
        <p:spPr>
          <a:xfrm>
            <a:off x="0" y="1368425"/>
            <a:ext cx="12192000" cy="2609850"/>
          </a:xfrm>
        </p:spPr>
      </p:pic>
      <p:sp>
        <p:nvSpPr>
          <p:cNvPr id="22" name="矩形 21"/>
          <p:cNvSpPr/>
          <p:nvPr/>
        </p:nvSpPr>
        <p:spPr>
          <a:xfrm>
            <a:off x="6107113" y="1368425"/>
            <a:ext cx="3048000" cy="2609850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220246" y="4400548"/>
            <a:ext cx="7210385" cy="1089027"/>
            <a:chOff x="3760662" y="4290229"/>
            <a:chExt cx="7209470" cy="1089496"/>
          </a:xfrm>
        </p:grpSpPr>
        <p:sp>
          <p:nvSpPr>
            <p:cNvPr id="25617" name="矩形 19"/>
            <p:cNvSpPr>
              <a:spLocks noChangeArrowheads="1"/>
            </p:cNvSpPr>
            <p:nvPr/>
          </p:nvSpPr>
          <p:spPr bwMode="auto">
            <a:xfrm>
              <a:off x="3877326" y="4290229"/>
              <a:ext cx="184708" cy="585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 sz="3200" b="1" dirty="0">
                <a:solidFill>
                  <a:srgbClr val="3DB39E"/>
                </a:solidFill>
                <a:latin typeface="微软雅黑 Light"/>
                <a:ea typeface="微软雅黑 Light"/>
                <a:cs typeface="微软雅黑 Ligh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760662" y="5009678"/>
              <a:ext cx="2263488" cy="3700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市场分析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781328" y="5009121"/>
              <a:ext cx="2263488" cy="3694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市场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上相近软件分析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706644" y="5009121"/>
              <a:ext cx="2263488" cy="3694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目标适用人群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3040" y="4874683"/>
              <a:ext cx="64872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05" name="组合 22"/>
          <p:cNvGrpSpPr>
            <a:grpSpLocks/>
          </p:cNvGrpSpPr>
          <p:nvPr/>
        </p:nvGrpSpPr>
        <p:grpSpPr bwMode="auto">
          <a:xfrm>
            <a:off x="4030663" y="2133600"/>
            <a:ext cx="1079500" cy="10795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5616" name="图片 2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599561" y="2432946"/>
              <a:ext cx="681643" cy="613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606" name="组合 33"/>
          <p:cNvGrpSpPr>
            <a:grpSpLocks/>
          </p:cNvGrpSpPr>
          <p:nvPr/>
        </p:nvGrpSpPr>
        <p:grpSpPr bwMode="auto">
          <a:xfrm>
            <a:off x="984250" y="2133600"/>
            <a:ext cx="1079500" cy="10795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5614" name="图片 3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232092" y="3758472"/>
              <a:ext cx="632433" cy="46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607" name="组合 40"/>
          <p:cNvGrpSpPr>
            <a:grpSpLocks/>
          </p:cNvGrpSpPr>
          <p:nvPr/>
        </p:nvGrpSpPr>
        <p:grpSpPr bwMode="auto">
          <a:xfrm>
            <a:off x="10134600" y="2136775"/>
            <a:ext cx="1079500" cy="1081088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5612" name="图片 4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97019" y="2279604"/>
              <a:ext cx="457201" cy="762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608" name="组合 43"/>
          <p:cNvGrpSpPr>
            <a:grpSpLocks/>
          </p:cNvGrpSpPr>
          <p:nvPr/>
        </p:nvGrpSpPr>
        <p:grpSpPr bwMode="auto">
          <a:xfrm>
            <a:off x="7212013" y="2133600"/>
            <a:ext cx="1079500" cy="10795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5610" name="图片 4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196232" y="5239074"/>
              <a:ext cx="612000" cy="789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104239D-4C2A-4622-951D-5573384C53DF}"/>
              </a:ext>
            </a:extLst>
          </p:cNvPr>
          <p:cNvSpPr txBox="1"/>
          <p:nvPr/>
        </p:nvSpPr>
        <p:spPr>
          <a:xfrm>
            <a:off x="5036381" y="4195801"/>
            <a:ext cx="5189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00D6AD"/>
                </a:solidFill>
              </a:rPr>
              <a:t>市场分析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zh-CN" dirty="0"/>
              <a:t>市场分析</a:t>
            </a:r>
            <a:endParaRPr lang="zh-CN" altLang="en-US" dirty="0">
              <a:latin typeface="微软雅黑 Light"/>
              <a:ea typeface="微软雅黑 Light"/>
            </a:endParaRPr>
          </a:p>
        </p:txBody>
      </p:sp>
      <p:sp>
        <p:nvSpPr>
          <p:cNvPr id="26626" name="灯片编号占位符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2858A2E-D3BC-41C1-ADCC-ACBCA0E23EE1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D6D93E8-EA4C-4F70-BFC1-5917146CB779}"/>
              </a:ext>
            </a:extLst>
          </p:cNvPr>
          <p:cNvSpPr txBox="1"/>
          <p:nvPr/>
        </p:nvSpPr>
        <p:spPr>
          <a:xfrm>
            <a:off x="838200" y="1597890"/>
            <a:ext cx="95342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       </a:t>
            </a:r>
            <a:r>
              <a:rPr lang="zh-CN" altLang="zh-CN" sz="3200" dirty="0"/>
              <a:t>目前诸多</a:t>
            </a:r>
            <a:r>
              <a:rPr lang="en-US" altLang="zh-CN" sz="3200" dirty="0"/>
              <a:t>APP</a:t>
            </a:r>
            <a:r>
              <a:rPr lang="zh-CN" altLang="zh-CN" sz="3200" dirty="0"/>
              <a:t>开发软件将用户市场指向中小型企业，而忽视了用户的个人需求；而且主要由大型官网进行相关</a:t>
            </a:r>
            <a:r>
              <a:rPr lang="en-US" altLang="zh-CN" sz="3200" dirty="0"/>
              <a:t>APP</a:t>
            </a:r>
            <a:r>
              <a:rPr lang="zh-CN" altLang="zh-CN" sz="3200" dirty="0"/>
              <a:t>业务的承包，未能够其实实现“平民化”。借此契机，我们团队计划开发一款针对于用户个人的的私人订制软件</a:t>
            </a:r>
            <a:r>
              <a:rPr lang="en-US" altLang="zh-CN" sz="3200" dirty="0"/>
              <a:t>only for you</a:t>
            </a:r>
            <a:r>
              <a:rPr lang="zh-CN" altLang="zh-CN" sz="3200" dirty="0"/>
              <a:t>，以满足用户个人的需要，实现</a:t>
            </a:r>
            <a:r>
              <a:rPr lang="en-US" altLang="zh-CN" sz="3200" dirty="0"/>
              <a:t>APP</a:t>
            </a:r>
            <a:r>
              <a:rPr lang="zh-CN" altLang="zh-CN" sz="3200" dirty="0"/>
              <a:t>软件的量身定制，以弥补目前市场的短板。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zh-CN" dirty="0"/>
              <a:t>市场</a:t>
            </a:r>
            <a:r>
              <a:rPr lang="zh-CN" altLang="en-US" dirty="0"/>
              <a:t>上相近软件分析</a:t>
            </a:r>
            <a:endParaRPr lang="zh-CN" altLang="en-US" dirty="0">
              <a:latin typeface="微软雅黑 Light"/>
              <a:ea typeface="微软雅黑 Light"/>
            </a:endParaRPr>
          </a:p>
        </p:txBody>
      </p:sp>
      <p:sp>
        <p:nvSpPr>
          <p:cNvPr id="23554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16C1F55-C6CD-43F2-8F0D-3F5352637CC4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28E33C-DB00-448F-8D83-2A0C3B48DCD5}"/>
              </a:ext>
            </a:extLst>
          </p:cNvPr>
          <p:cNvSpPr txBox="1"/>
          <p:nvPr/>
        </p:nvSpPr>
        <p:spPr>
          <a:xfrm>
            <a:off x="7232073" y="1767061"/>
            <a:ext cx="4461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70931EE-F177-421E-AF8A-65648941B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61317"/>
              </p:ext>
            </p:extLst>
          </p:nvPr>
        </p:nvGraphicFramePr>
        <p:xfrm>
          <a:off x="249383" y="1376218"/>
          <a:ext cx="9568872" cy="4980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218">
                  <a:extLst>
                    <a:ext uri="{9D8B030D-6E8A-4147-A177-3AD203B41FA5}">
                      <a16:colId xmlns:a16="http://schemas.microsoft.com/office/drawing/2014/main" val="3323813735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171381012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38782099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3126356068"/>
                    </a:ext>
                  </a:extLst>
                </a:gridCol>
              </a:tblGrid>
              <a:tr h="62557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APP</a:t>
                      </a:r>
                      <a:r>
                        <a:rPr lang="zh-CN" altLang="en-US" sz="1800" dirty="0"/>
                        <a:t>制作官网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成立时间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服务主打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市场排名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43302"/>
                  </a:ext>
                </a:extLst>
              </a:tr>
              <a:tr h="62557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力谱宿云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软件开发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518462"/>
                  </a:ext>
                </a:extLst>
              </a:tr>
              <a:tr h="62557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启汇网络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软件开发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348069"/>
                  </a:ext>
                </a:extLst>
              </a:tr>
              <a:tr h="772532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商侣软件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互联网电子商务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391536"/>
                  </a:ext>
                </a:extLst>
              </a:tr>
              <a:tr h="625570"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GreenTomato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移动应用服务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312447"/>
                  </a:ext>
                </a:extLst>
              </a:tr>
              <a:tr h="625570"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Cherrypicks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手机应用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000701"/>
                  </a:ext>
                </a:extLst>
              </a:tr>
              <a:tr h="107975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Clover</a:t>
                      </a:r>
                      <a:r>
                        <a:rPr lang="zh-CN" altLang="en-US" sz="1800" dirty="0"/>
                        <a:t>四叶新媒体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APP</a:t>
                      </a:r>
                      <a:r>
                        <a:rPr lang="zh-CN" altLang="en-US" sz="1800" dirty="0"/>
                        <a:t>应用解决方案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41726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xfrm>
            <a:off x="-1627909" y="317501"/>
            <a:ext cx="10515600" cy="781050"/>
          </a:xfrm>
        </p:spPr>
        <p:txBody>
          <a:bodyPr/>
          <a:lstStyle/>
          <a:p>
            <a:pPr lvl="0" algn="ctr"/>
            <a:r>
              <a:rPr lang="zh-CN" altLang="zh-CN" dirty="0"/>
              <a:t>目标市场定位</a:t>
            </a:r>
            <a:r>
              <a:rPr lang="zh-CN" altLang="en-US" dirty="0"/>
              <a:t>适</a:t>
            </a:r>
            <a:r>
              <a:rPr lang="zh-CN" altLang="zh-CN" dirty="0"/>
              <a:t>用人群</a:t>
            </a:r>
            <a:endParaRPr lang="en-US" altLang="zh-CN" dirty="0"/>
          </a:p>
        </p:txBody>
      </p:sp>
      <p:sp>
        <p:nvSpPr>
          <p:cNvPr id="24578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408E101-3930-4409-BCBE-F529381397A1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AE8528-745A-44CA-81A5-0D2ABAE3C43B}"/>
              </a:ext>
            </a:extLst>
          </p:cNvPr>
          <p:cNvSpPr txBox="1"/>
          <p:nvPr/>
        </p:nvSpPr>
        <p:spPr>
          <a:xfrm>
            <a:off x="1334799" y="2396689"/>
            <a:ext cx="87029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3600" dirty="0"/>
              <a:t>       </a:t>
            </a:r>
          </a:p>
          <a:p>
            <a:pPr lvl="0" algn="just"/>
            <a:r>
              <a:rPr lang="en-US" altLang="zh-CN" sz="3600" dirty="0"/>
              <a:t>      </a:t>
            </a:r>
            <a:r>
              <a:rPr lang="zh-CN" altLang="en-US" sz="3600" dirty="0"/>
              <a:t>我们的客户群体</a:t>
            </a:r>
            <a:r>
              <a:rPr lang="en-US" altLang="zh-CN" sz="3600" dirty="0"/>
              <a:t>——</a:t>
            </a:r>
            <a:r>
              <a:rPr lang="zh-CN" altLang="en-US" sz="3600" dirty="0"/>
              <a:t>在校学生为首的青年人群。</a:t>
            </a:r>
            <a:endParaRPr lang="zh-CN" altLang="zh-CN" sz="3600" dirty="0"/>
          </a:p>
          <a:p>
            <a:endParaRPr lang="zh-CN" altLang="zh-CN" sz="3600" dirty="0"/>
          </a:p>
          <a:p>
            <a:pPr lvl="0"/>
            <a:endParaRPr lang="zh-CN" altLang="zh-CN" dirty="0"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42C69-3910-40FF-A42B-FBF7799A503D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1400" y="1908175"/>
            <a:ext cx="3829050" cy="3829050"/>
          </a:xfrm>
          <a:prstGeom prst="ellipse">
            <a:avLst/>
          </a:prstGeom>
          <a:solidFill>
            <a:srgbClr val="3DB3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</a:t>
            </a:r>
            <a:endParaRPr lang="zh-CN" altLang="en-US" sz="7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7180263" y="4006850"/>
            <a:ext cx="5029200" cy="707886"/>
          </a:xfrm>
          <a:prstGeom prst="rect">
            <a:avLst/>
          </a:prstGeom>
          <a:solidFill>
            <a:schemeClr val="tx1">
              <a:alpha val="39999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</a:rPr>
              <a:t>来自</a:t>
            </a:r>
            <a:r>
              <a:rPr lang="en-US" altLang="zh-CN" sz="4000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</a:rPr>
              <a:t>新阳团队</a:t>
            </a:r>
            <a:endParaRPr lang="en-US" altLang="zh-CN" sz="4000" dirty="0">
              <a:solidFill>
                <a:schemeClr val="bg1"/>
              </a:solidFill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19913" y="4006850"/>
            <a:ext cx="187325" cy="369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9" grpId="0" animBg="1"/>
      <p:bldP spid="2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 rot="3353473">
            <a:off x="-1296988" y="-46038"/>
            <a:ext cx="7847013" cy="7770813"/>
          </a:xfrm>
          <a:prstGeom prst="roundRect">
            <a:avLst>
              <a:gd name="adj" fmla="val 25034"/>
            </a:avLst>
          </a:prstGeom>
          <a:noFill/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3353473">
            <a:off x="-2994024" y="147637"/>
            <a:ext cx="7847012" cy="7770813"/>
          </a:xfrm>
          <a:prstGeom prst="roundRect">
            <a:avLst>
              <a:gd name="adj" fmla="val 25034"/>
            </a:avLst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91" name="标题 1"/>
          <p:cNvSpPr>
            <a:spLocks noGrp="1"/>
          </p:cNvSpPr>
          <p:nvPr>
            <p:ph type="title"/>
          </p:nvPr>
        </p:nvSpPr>
        <p:spPr>
          <a:xfrm>
            <a:off x="7013832" y="4763946"/>
            <a:ext cx="5110444" cy="1325563"/>
          </a:xfrm>
        </p:spPr>
        <p:txBody>
          <a:bodyPr anchor="b" anchorCtr="1"/>
          <a:lstStyle/>
          <a:p>
            <a:pPr algn="r"/>
            <a:r>
              <a:rPr lang="en-US" altLang="zh-CN" sz="6000" b="1" dirty="0">
                <a:solidFill>
                  <a:srgbClr val="3DB39E"/>
                </a:solidFill>
                <a:latin typeface="微软雅黑 Light"/>
                <a:ea typeface="微软雅黑 Light"/>
              </a:rPr>
              <a:t>CONTENTS</a:t>
            </a:r>
            <a:endParaRPr lang="zh-CN" altLang="en-US" sz="6000" b="1" dirty="0">
              <a:solidFill>
                <a:srgbClr val="3DB39E"/>
              </a:solidFill>
              <a:latin typeface="微软雅黑 Light"/>
              <a:ea typeface="微软雅黑 Light"/>
            </a:endParaRPr>
          </a:p>
        </p:txBody>
      </p:sp>
      <p:pic>
        <p:nvPicPr>
          <p:cNvPr id="12292" name="内容占位符 12"/>
          <p:cNvPicPr>
            <a:picLocks noGrp="1" noChangeAspect="1"/>
          </p:cNvPicPr>
          <p:nvPr>
            <p:ph idx="1"/>
          </p:nvPr>
        </p:nvPicPr>
        <p:blipFill>
          <a:blip r:embed="rId2"/>
          <a:srcRect r="54846"/>
          <a:stretch>
            <a:fillRect/>
          </a:stretch>
        </p:blipFill>
        <p:spPr>
          <a:xfrm>
            <a:off x="0" y="0"/>
            <a:ext cx="5505450" cy="6858000"/>
          </a:xfrm>
        </p:spPr>
      </p:pic>
      <p:grpSp>
        <p:nvGrpSpPr>
          <p:cNvPr id="12293" name="组合 47"/>
          <p:cNvGrpSpPr>
            <a:grpSpLocks/>
          </p:cNvGrpSpPr>
          <p:nvPr/>
        </p:nvGrpSpPr>
        <p:grpSpPr bwMode="auto">
          <a:xfrm>
            <a:off x="10588625" y="-2401888"/>
            <a:ext cx="1008063" cy="1008063"/>
            <a:chOff x="3616331" y="1027906"/>
            <a:chExt cx="1008000" cy="1008000"/>
          </a:xfrm>
        </p:grpSpPr>
        <p:grpSp>
          <p:nvGrpSpPr>
            <p:cNvPr id="12328" name="组合 43"/>
            <p:cNvGrpSpPr>
              <a:grpSpLocks/>
            </p:cNvGrpSpPr>
            <p:nvPr/>
          </p:nvGrpSpPr>
          <p:grpSpPr bwMode="auto">
            <a:xfrm>
              <a:off x="3682181" y="1093756"/>
              <a:ext cx="876300" cy="876300"/>
              <a:chOff x="4770131" y="2387415"/>
              <a:chExt cx="876300" cy="8763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4769365" y="2386649"/>
                <a:ext cx="877832" cy="877832"/>
              </a:xfrm>
              <a:prstGeom prst="ellipse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12331" name="图片 45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848281" y="2559165"/>
                <a:ext cx="720000" cy="53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7" name="椭圆 46"/>
            <p:cNvSpPr/>
            <p:nvPr/>
          </p:nvSpPr>
          <p:spPr>
            <a:xfrm>
              <a:off x="3616331" y="1027906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圆角矩形 13"/>
          <p:cNvSpPr/>
          <p:nvPr/>
        </p:nvSpPr>
        <p:spPr>
          <a:xfrm rot="3353473">
            <a:off x="-3283744" y="76994"/>
            <a:ext cx="7847013" cy="7769225"/>
          </a:xfrm>
          <a:prstGeom prst="roundRect">
            <a:avLst>
              <a:gd name="adj" fmla="val 23810"/>
            </a:avLst>
          </a:prstGeom>
          <a:noFill/>
          <a:ln>
            <a:solidFill>
              <a:srgbClr val="3DB39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295" name="组合 58"/>
          <p:cNvGrpSpPr>
            <a:grpSpLocks/>
          </p:cNvGrpSpPr>
          <p:nvPr/>
        </p:nvGrpSpPr>
        <p:grpSpPr bwMode="auto">
          <a:xfrm>
            <a:off x="13611225" y="-2401888"/>
            <a:ext cx="1484313" cy="1484313"/>
            <a:chOff x="6601118" y="3487490"/>
            <a:chExt cx="1008000" cy="1008000"/>
          </a:xfrm>
        </p:grpSpPr>
        <p:grpSp>
          <p:nvGrpSpPr>
            <p:cNvPr id="12324" name="组合 26"/>
            <p:cNvGrpSpPr>
              <a:grpSpLocks/>
            </p:cNvGrpSpPr>
            <p:nvPr/>
          </p:nvGrpSpPr>
          <p:grpSpPr bwMode="auto">
            <a:xfrm>
              <a:off x="6666968" y="3553340"/>
              <a:ext cx="876300" cy="876300"/>
              <a:chOff x="6667499" y="3554322"/>
              <a:chExt cx="876300" cy="87630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6667412" y="3554235"/>
                <a:ext cx="876475" cy="87647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12327" name="图片 22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852594" y="3669124"/>
                <a:ext cx="506110" cy="646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8" name="椭圆 57"/>
            <p:cNvSpPr/>
            <p:nvPr/>
          </p:nvSpPr>
          <p:spPr>
            <a:xfrm>
              <a:off x="6601118" y="3487490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296" name="组合 60"/>
          <p:cNvGrpSpPr>
            <a:grpSpLocks/>
          </p:cNvGrpSpPr>
          <p:nvPr/>
        </p:nvGrpSpPr>
        <p:grpSpPr bwMode="auto">
          <a:xfrm>
            <a:off x="11904663" y="-2268538"/>
            <a:ext cx="1008062" cy="1008063"/>
            <a:chOff x="5817897" y="4233561"/>
            <a:chExt cx="1008000" cy="1008000"/>
          </a:xfrm>
        </p:grpSpPr>
        <p:grpSp>
          <p:nvGrpSpPr>
            <p:cNvPr id="12320" name="组合 39"/>
            <p:cNvGrpSpPr>
              <a:grpSpLocks/>
            </p:cNvGrpSpPr>
            <p:nvPr/>
          </p:nvGrpSpPr>
          <p:grpSpPr bwMode="auto">
            <a:xfrm>
              <a:off x="5883747" y="4299411"/>
              <a:ext cx="876300" cy="876300"/>
              <a:chOff x="5883747" y="4299411"/>
              <a:chExt cx="876300" cy="8763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882980" y="4298645"/>
                <a:ext cx="877834" cy="8778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12323" name="图片 38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037497" y="4342561"/>
                <a:ext cx="568800" cy="79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0" name="椭圆 59"/>
            <p:cNvSpPr/>
            <p:nvPr/>
          </p:nvSpPr>
          <p:spPr>
            <a:xfrm>
              <a:off x="5817897" y="4233561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297" name="组合 53"/>
          <p:cNvGrpSpPr>
            <a:grpSpLocks/>
          </p:cNvGrpSpPr>
          <p:nvPr/>
        </p:nvGrpSpPr>
        <p:grpSpPr bwMode="auto">
          <a:xfrm>
            <a:off x="4624388" y="230188"/>
            <a:ext cx="1008062" cy="1008062"/>
            <a:chOff x="8044308" y="3488472"/>
            <a:chExt cx="1008000" cy="1008000"/>
          </a:xfrm>
        </p:grpSpPr>
        <p:sp>
          <p:nvSpPr>
            <p:cNvPr id="53" name="椭圆 52"/>
            <p:cNvSpPr/>
            <p:nvPr/>
          </p:nvSpPr>
          <p:spPr>
            <a:xfrm>
              <a:off x="8044308" y="3488472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2317" name="组合 35"/>
            <p:cNvGrpSpPr>
              <a:grpSpLocks/>
            </p:cNvGrpSpPr>
            <p:nvPr/>
          </p:nvGrpSpPr>
          <p:grpSpPr bwMode="auto">
            <a:xfrm>
              <a:off x="8110158" y="3554322"/>
              <a:ext cx="876300" cy="876300"/>
              <a:chOff x="8110158" y="3554322"/>
              <a:chExt cx="876300" cy="8763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8109391" y="3553555"/>
                <a:ext cx="877834" cy="8778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12319" name="图片 19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8232092" y="3758472"/>
                <a:ext cx="632433" cy="46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文本框 65"/>
          <p:cNvSpPr txBox="1"/>
          <p:nvPr/>
        </p:nvSpPr>
        <p:spPr>
          <a:xfrm>
            <a:off x="5724525" y="442913"/>
            <a:ext cx="556418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团队介绍</a:t>
            </a:r>
          </a:p>
        </p:txBody>
      </p:sp>
      <p:grpSp>
        <p:nvGrpSpPr>
          <p:cNvPr id="12299" name="组合 54"/>
          <p:cNvGrpSpPr>
            <a:grpSpLocks/>
          </p:cNvGrpSpPr>
          <p:nvPr/>
        </p:nvGrpSpPr>
        <p:grpSpPr bwMode="auto">
          <a:xfrm>
            <a:off x="5881688" y="1939925"/>
            <a:ext cx="1008062" cy="1008063"/>
            <a:chOff x="8436382" y="2178535"/>
            <a:chExt cx="1008000" cy="1008000"/>
          </a:xfrm>
        </p:grpSpPr>
        <p:sp>
          <p:nvSpPr>
            <p:cNvPr id="51" name="椭圆 50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501465" y="2243619"/>
              <a:ext cx="877834" cy="8778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2315" name="图片 2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599561" y="2432946"/>
              <a:ext cx="681643" cy="613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" name="文本框 66"/>
          <p:cNvSpPr txBox="1"/>
          <p:nvPr/>
        </p:nvSpPr>
        <p:spPr>
          <a:xfrm>
            <a:off x="6972300" y="2151063"/>
            <a:ext cx="4391025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项目介绍</a:t>
            </a:r>
          </a:p>
        </p:txBody>
      </p:sp>
      <p:grpSp>
        <p:nvGrpSpPr>
          <p:cNvPr id="12303" name="组合 62"/>
          <p:cNvGrpSpPr>
            <a:grpSpLocks/>
          </p:cNvGrpSpPr>
          <p:nvPr/>
        </p:nvGrpSpPr>
        <p:grpSpPr bwMode="auto">
          <a:xfrm>
            <a:off x="6718300" y="3649663"/>
            <a:ext cx="1008063" cy="1008062"/>
            <a:chOff x="7998232" y="5129653"/>
            <a:chExt cx="1008000" cy="1008000"/>
          </a:xfrm>
        </p:grpSpPr>
        <p:sp>
          <p:nvSpPr>
            <p:cNvPr id="62" name="椭圆 61"/>
            <p:cNvSpPr/>
            <p:nvPr/>
          </p:nvSpPr>
          <p:spPr>
            <a:xfrm>
              <a:off x="7998232" y="5129653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63316" y="5194736"/>
              <a:ext cx="877832" cy="87783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2308" name="图片 17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196232" y="5239074"/>
              <a:ext cx="612000" cy="789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9" name="文本框 68"/>
          <p:cNvSpPr txBox="1"/>
          <p:nvPr/>
        </p:nvSpPr>
        <p:spPr>
          <a:xfrm>
            <a:off x="7802563" y="3860800"/>
            <a:ext cx="4391025" cy="585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市场分析</a:t>
            </a:r>
          </a:p>
        </p:txBody>
      </p:sp>
      <p:sp>
        <p:nvSpPr>
          <p:cNvPr id="12305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28AA23E-40F8-4814-AB21-4A02173A0D64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13F1414-8C4D-4C0D-983A-0CE20BFB9A8D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13314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rcRect t="25266" b="42628"/>
          <a:stretch>
            <a:fillRect/>
          </a:stretch>
        </p:blipFill>
        <p:spPr>
          <a:xfrm>
            <a:off x="0" y="1368425"/>
            <a:ext cx="12192000" cy="2609850"/>
          </a:xfrm>
        </p:spPr>
      </p:pic>
      <p:sp>
        <p:nvSpPr>
          <p:cNvPr id="12" name="矩形 11"/>
          <p:cNvSpPr/>
          <p:nvPr/>
        </p:nvSpPr>
        <p:spPr>
          <a:xfrm>
            <a:off x="-1588" y="1368425"/>
            <a:ext cx="3049588" cy="2609850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3316" name="组合 16"/>
          <p:cNvGrpSpPr>
            <a:grpSpLocks/>
          </p:cNvGrpSpPr>
          <p:nvPr/>
        </p:nvGrpSpPr>
        <p:grpSpPr bwMode="auto">
          <a:xfrm>
            <a:off x="984250" y="2133600"/>
            <a:ext cx="1079500" cy="1079500"/>
            <a:chOff x="8110158" y="3554322"/>
            <a:chExt cx="876300" cy="876300"/>
          </a:xfrm>
        </p:grpSpPr>
        <p:sp>
          <p:nvSpPr>
            <p:cNvPr id="18" name="椭圆 17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3333" name="图片 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32092" y="3758472"/>
              <a:ext cx="632433" cy="46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408218" y="4210558"/>
            <a:ext cx="8218629" cy="1502433"/>
            <a:chOff x="3408929" y="4206980"/>
            <a:chExt cx="8217587" cy="1554703"/>
          </a:xfrm>
        </p:grpSpPr>
        <p:sp>
          <p:nvSpPr>
            <p:cNvPr id="13327" name="矩形 19"/>
            <p:cNvSpPr>
              <a:spLocks noChangeArrowheads="1"/>
            </p:cNvSpPr>
            <p:nvPr/>
          </p:nvSpPr>
          <p:spPr bwMode="auto">
            <a:xfrm>
              <a:off x="3647169" y="4206980"/>
              <a:ext cx="6487289" cy="796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4400" b="1" dirty="0">
                  <a:solidFill>
                    <a:srgbClr val="3DB39E"/>
                  </a:solidFill>
                  <a:latin typeface="微软雅黑 Light"/>
                  <a:ea typeface="微软雅黑 Light"/>
                  <a:cs typeface="微软雅黑 Light"/>
                </a:rPr>
                <a:t>介绍我们的团队</a:t>
              </a:r>
              <a:r>
                <a:rPr lang="en-US" altLang="zh-CN" sz="4400" b="1" dirty="0">
                  <a:solidFill>
                    <a:srgbClr val="3DB39E"/>
                  </a:solidFill>
                  <a:latin typeface="微软雅黑 Light"/>
                  <a:ea typeface="微软雅黑 Light"/>
                  <a:cs typeface="微软雅黑 Light"/>
                </a:rPr>
                <a:t>——</a:t>
              </a:r>
              <a:r>
                <a:rPr lang="zh-CN" altLang="en-US" sz="4400" b="1" dirty="0">
                  <a:solidFill>
                    <a:srgbClr val="3DB39E"/>
                  </a:solidFill>
                  <a:latin typeface="微软雅黑 Light"/>
                  <a:ea typeface="微软雅黑 Light"/>
                  <a:cs typeface="微软雅黑 Light"/>
                </a:rPr>
                <a:t>新阳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683385" y="5283957"/>
              <a:ext cx="4473110" cy="4777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团队成员介绍与分工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751921" y="5278159"/>
              <a:ext cx="2263488" cy="4777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团队特点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363028" y="5357842"/>
              <a:ext cx="2263488" cy="3821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>
              <a:cxnSpLocks/>
            </p:cNvCxnSpPr>
            <p:nvPr/>
          </p:nvCxnSpPr>
          <p:spPr>
            <a:xfrm>
              <a:off x="3408929" y="4874683"/>
              <a:ext cx="704140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18" name="组合 33"/>
          <p:cNvGrpSpPr>
            <a:grpSpLocks/>
          </p:cNvGrpSpPr>
          <p:nvPr/>
        </p:nvGrpSpPr>
        <p:grpSpPr bwMode="auto">
          <a:xfrm>
            <a:off x="4030663" y="2133600"/>
            <a:ext cx="1079500" cy="1079500"/>
            <a:chOff x="8502232" y="2244385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3326" name="图片 3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599561" y="2432946"/>
              <a:ext cx="681643" cy="613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319" name="组合 36"/>
          <p:cNvGrpSpPr>
            <a:grpSpLocks/>
          </p:cNvGrpSpPr>
          <p:nvPr/>
        </p:nvGrpSpPr>
        <p:grpSpPr bwMode="auto">
          <a:xfrm>
            <a:off x="10134600" y="2136775"/>
            <a:ext cx="1079500" cy="1081088"/>
            <a:chOff x="6787469" y="2184355"/>
            <a:chExt cx="876300" cy="876300"/>
          </a:xfrm>
        </p:grpSpPr>
        <p:sp>
          <p:nvSpPr>
            <p:cNvPr id="38" name="椭圆 37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3324" name="图片 3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97019" y="2279604"/>
              <a:ext cx="457201" cy="762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320" name="组合 39"/>
          <p:cNvGrpSpPr>
            <a:grpSpLocks/>
          </p:cNvGrpSpPr>
          <p:nvPr/>
        </p:nvGrpSpPr>
        <p:grpSpPr bwMode="auto">
          <a:xfrm>
            <a:off x="7212013" y="2133600"/>
            <a:ext cx="1079500" cy="1079500"/>
            <a:chOff x="8064082" y="5195503"/>
            <a:chExt cx="876300" cy="876300"/>
          </a:xfrm>
        </p:grpSpPr>
        <p:sp>
          <p:nvSpPr>
            <p:cNvPr id="41" name="椭圆 40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3322" name="图片 4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196232" y="5239074"/>
              <a:ext cx="612000" cy="789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838200" y="420688"/>
            <a:ext cx="10515600" cy="781050"/>
          </a:xfrm>
        </p:spPr>
        <p:txBody>
          <a:bodyPr/>
          <a:lstStyle/>
          <a:p>
            <a:r>
              <a:rPr lang="zh-CN" altLang="en-US" dirty="0">
                <a:latin typeface="微软雅黑 Light"/>
                <a:ea typeface="微软雅黑 Light"/>
              </a:rPr>
              <a:t>团队特点</a:t>
            </a:r>
            <a:r>
              <a:rPr lang="en-US" altLang="zh-CN" dirty="0">
                <a:latin typeface="微软雅黑 Light"/>
                <a:ea typeface="微软雅黑 Light"/>
              </a:rPr>
              <a:t>&amp;</a:t>
            </a:r>
            <a:r>
              <a:rPr lang="zh-CN" altLang="en-US" dirty="0">
                <a:latin typeface="微软雅黑 Light"/>
                <a:ea typeface="微软雅黑 Light"/>
              </a:rPr>
              <a:t>理念</a:t>
            </a:r>
          </a:p>
        </p:txBody>
      </p:sp>
      <p:sp>
        <p:nvSpPr>
          <p:cNvPr id="38914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36B842D-B64A-4878-9295-D2D105BA6D0D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38915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455" y="3258450"/>
            <a:ext cx="4582108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594349" y="2839812"/>
            <a:ext cx="603885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This is a place where you work with love.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8917" name="组合 5"/>
          <p:cNvGrpSpPr>
            <a:grpSpLocks/>
          </p:cNvGrpSpPr>
          <p:nvPr/>
        </p:nvGrpSpPr>
        <p:grpSpPr bwMode="auto">
          <a:xfrm>
            <a:off x="5594350" y="1283923"/>
            <a:ext cx="5759450" cy="1439863"/>
            <a:chOff x="482380" y="1571004"/>
            <a:chExt cx="5760000" cy="1440000"/>
          </a:xfrm>
        </p:grpSpPr>
        <p:grpSp>
          <p:nvGrpSpPr>
            <p:cNvPr id="38918" name="组合 6"/>
            <p:cNvGrpSpPr>
              <a:grpSpLocks/>
            </p:cNvGrpSpPr>
            <p:nvPr/>
          </p:nvGrpSpPr>
          <p:grpSpPr bwMode="auto">
            <a:xfrm>
              <a:off x="4322380" y="1571004"/>
              <a:ext cx="1920000" cy="1440000"/>
              <a:chOff x="2782675" y="3448868"/>
              <a:chExt cx="1920000" cy="1440000"/>
            </a:xfrm>
          </p:grpSpPr>
          <p:pic>
            <p:nvPicPr>
              <p:cNvPr id="38925" name="图片 13"/>
              <p:cNvPicPr>
                <a:picLocks noChangeAspect="1"/>
              </p:cNvPicPr>
              <p:nvPr/>
            </p:nvPicPr>
            <p:blipFill>
              <a:blip r:embed="rId3"/>
              <a:srcRect l="7333" r="7333"/>
              <a:stretch>
                <a:fillRect/>
              </a:stretch>
            </p:blipFill>
            <p:spPr bwMode="auto">
              <a:xfrm>
                <a:off x="2782675" y="3448868"/>
                <a:ext cx="1920000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4"/>
              <a:srcRect l="24451" r="11549"/>
              <a:stretch/>
            </p:blipFill>
            <p:spPr>
              <a:xfrm>
                <a:off x="3202675" y="3628868"/>
                <a:ext cx="1080000" cy="1080000"/>
              </a:xfrm>
              <a:prstGeom prst="ellipse">
                <a:avLst/>
              </a:prstGeom>
              <a:ln>
                <a:solidFill>
                  <a:srgbClr val="3DB39E"/>
                </a:solidFill>
              </a:ln>
            </p:spPr>
          </p:pic>
        </p:grpSp>
        <p:grpSp>
          <p:nvGrpSpPr>
            <p:cNvPr id="38919" name="组合 7"/>
            <p:cNvGrpSpPr>
              <a:grpSpLocks/>
            </p:cNvGrpSpPr>
            <p:nvPr/>
          </p:nvGrpSpPr>
          <p:grpSpPr bwMode="auto">
            <a:xfrm>
              <a:off x="2402380" y="1571004"/>
              <a:ext cx="1920000" cy="1440000"/>
              <a:chOff x="2302675" y="1614600"/>
              <a:chExt cx="1920000" cy="1440000"/>
            </a:xfrm>
          </p:grpSpPr>
          <p:pic>
            <p:nvPicPr>
              <p:cNvPr id="38923" name="图片 11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302675" y="1614600"/>
                <a:ext cx="1920000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6"/>
              <a:srcRect l="12500" r="12500"/>
              <a:stretch/>
            </p:blipFill>
            <p:spPr>
              <a:xfrm>
                <a:off x="2722675" y="1794600"/>
                <a:ext cx="1080000" cy="1080000"/>
              </a:xfrm>
              <a:prstGeom prst="ellipse">
                <a:avLst/>
              </a:prstGeom>
              <a:ln w="19050">
                <a:solidFill>
                  <a:srgbClr val="3DB39E"/>
                </a:solidFill>
              </a:ln>
            </p:spPr>
          </p:pic>
        </p:grpSp>
        <p:grpSp>
          <p:nvGrpSpPr>
            <p:cNvPr id="38920" name="组合 8"/>
            <p:cNvGrpSpPr>
              <a:grpSpLocks/>
            </p:cNvGrpSpPr>
            <p:nvPr/>
          </p:nvGrpSpPr>
          <p:grpSpPr bwMode="auto">
            <a:xfrm>
              <a:off x="482380" y="1571004"/>
              <a:ext cx="1920000" cy="1440000"/>
              <a:chOff x="442958" y="2973228"/>
              <a:chExt cx="1920000" cy="1440000"/>
            </a:xfrm>
          </p:grpSpPr>
          <p:pic>
            <p:nvPicPr>
              <p:cNvPr id="38921" name="图片 9"/>
              <p:cNvPicPr>
                <a:picLocks noChangeAspect="1"/>
              </p:cNvPicPr>
              <p:nvPr/>
            </p:nvPicPr>
            <p:blipFill>
              <a:blip r:embed="rId7"/>
              <a:srcRect l="9200" r="9200"/>
              <a:stretch>
                <a:fillRect/>
              </a:stretch>
            </p:blipFill>
            <p:spPr bwMode="auto">
              <a:xfrm>
                <a:off x="442958" y="2973228"/>
                <a:ext cx="1920000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8"/>
              <a:srcRect l="14748" t="777" r="24801" b="445"/>
              <a:stretch/>
            </p:blipFill>
            <p:spPr>
              <a:xfrm>
                <a:off x="862958" y="3153228"/>
                <a:ext cx="1080000" cy="1080000"/>
              </a:xfrm>
              <a:prstGeom prst="ellipse">
                <a:avLst/>
              </a:prstGeom>
              <a:ln>
                <a:solidFill>
                  <a:srgbClr val="3DB39E"/>
                </a:solidFill>
              </a:ln>
            </p:spPr>
          </p:pic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728CE4-9698-44B4-9192-D26083392D2A}"/>
              </a:ext>
            </a:extLst>
          </p:cNvPr>
          <p:cNvSpPr txBox="1"/>
          <p:nvPr/>
        </p:nvSpPr>
        <p:spPr>
          <a:xfrm>
            <a:off x="229090" y="1463906"/>
            <a:ext cx="4945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我们五个人来自于不同的班级，因为对创新创业有着同样的热爱，我们聚在了一起。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BE215-1D55-4FF8-99F0-7188F53610EB}"/>
              </a:ext>
            </a:extLst>
          </p:cNvPr>
          <p:cNvSpPr txBox="1"/>
          <p:nvPr/>
        </p:nvSpPr>
        <p:spPr>
          <a:xfrm>
            <a:off x="5594350" y="3950733"/>
            <a:ext cx="5759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</a:t>
            </a:r>
            <a:r>
              <a:rPr lang="zh-CN" altLang="en-US" sz="2800" dirty="0"/>
              <a:t>  以“简约”的</a:t>
            </a:r>
            <a:r>
              <a:rPr lang="en-US" altLang="zh-CN" sz="2800" dirty="0"/>
              <a:t>app</a:t>
            </a:r>
            <a:r>
              <a:rPr lang="zh-CN" altLang="en-US" sz="2800" dirty="0"/>
              <a:t>风格，满足无穷的用户需求</a:t>
            </a:r>
          </a:p>
          <a:p>
            <a:r>
              <a:rPr lang="zh-CN" altLang="en-US" sz="2800" dirty="0"/>
              <a:t>    以无可挑剔的服务，给用户一种专属的体验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FF889E9-C828-4D90-984D-53EF0AA822B6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20482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rcRect t="25266" b="42628"/>
          <a:stretch>
            <a:fillRect/>
          </a:stretch>
        </p:blipFill>
        <p:spPr>
          <a:xfrm>
            <a:off x="0" y="1368425"/>
            <a:ext cx="12192000" cy="2609850"/>
          </a:xfrm>
        </p:spPr>
      </p:pic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686465" y="4036575"/>
            <a:ext cx="6764048" cy="1356735"/>
            <a:chOff x="3687140" y="4035686"/>
            <a:chExt cx="6763190" cy="1357320"/>
          </a:xfrm>
        </p:grpSpPr>
        <p:sp>
          <p:nvSpPr>
            <p:cNvPr id="20497" name="矩形 19"/>
            <p:cNvSpPr>
              <a:spLocks noChangeArrowheads="1"/>
            </p:cNvSpPr>
            <p:nvPr/>
          </p:nvSpPr>
          <p:spPr bwMode="auto">
            <a:xfrm>
              <a:off x="5554927" y="4035686"/>
              <a:ext cx="2954280" cy="923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5400" dirty="0">
                  <a:solidFill>
                    <a:srgbClr val="00D6AD"/>
                  </a:solidFill>
                </a:rPr>
                <a:t>项目介绍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87140" y="5017741"/>
              <a:ext cx="2263488" cy="369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项目简介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306234" y="5022959"/>
              <a:ext cx="2263488" cy="3700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项目计划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900170" y="5009678"/>
              <a:ext cx="2263488" cy="3694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项目功能开发顺序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3040" y="4874683"/>
              <a:ext cx="64872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3046413" y="1368425"/>
            <a:ext cx="3049587" cy="2609850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485" name="组合 22"/>
          <p:cNvGrpSpPr>
            <a:grpSpLocks/>
          </p:cNvGrpSpPr>
          <p:nvPr/>
        </p:nvGrpSpPr>
        <p:grpSpPr bwMode="auto">
          <a:xfrm>
            <a:off x="4030663" y="2133600"/>
            <a:ext cx="1079500" cy="10795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0496" name="图片 2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599561" y="2432946"/>
              <a:ext cx="681643" cy="613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486" name="组合 33"/>
          <p:cNvGrpSpPr>
            <a:grpSpLocks/>
          </p:cNvGrpSpPr>
          <p:nvPr/>
        </p:nvGrpSpPr>
        <p:grpSpPr bwMode="auto">
          <a:xfrm>
            <a:off x="984250" y="2133600"/>
            <a:ext cx="1079500" cy="10795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0494" name="图片 3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232092" y="3758472"/>
              <a:ext cx="632433" cy="46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487" name="组合 40"/>
          <p:cNvGrpSpPr>
            <a:grpSpLocks/>
          </p:cNvGrpSpPr>
          <p:nvPr/>
        </p:nvGrpSpPr>
        <p:grpSpPr bwMode="auto">
          <a:xfrm>
            <a:off x="10134600" y="2136775"/>
            <a:ext cx="1079500" cy="1081088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0492" name="图片 4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97019" y="2279604"/>
              <a:ext cx="457201" cy="762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488" name="组合 43"/>
          <p:cNvGrpSpPr>
            <a:grpSpLocks/>
          </p:cNvGrpSpPr>
          <p:nvPr/>
        </p:nvGrpSpPr>
        <p:grpSpPr bwMode="auto">
          <a:xfrm>
            <a:off x="7212013" y="2133600"/>
            <a:ext cx="1079500" cy="10795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0490" name="图片 4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196232" y="5239074"/>
              <a:ext cx="612000" cy="789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7ACE04D-15AB-4D49-9817-1BD8E2074A88}"/>
              </a:ext>
            </a:extLst>
          </p:cNvPr>
          <p:cNvSpPr txBox="1"/>
          <p:nvPr/>
        </p:nvSpPr>
        <p:spPr>
          <a:xfrm>
            <a:off x="9651090" y="5011074"/>
            <a:ext cx="193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开发后预计界面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en-US" dirty="0">
                <a:latin typeface="微软雅黑 Light"/>
                <a:ea typeface="微软雅黑 Light"/>
              </a:rPr>
              <a:t>项目简介</a:t>
            </a:r>
          </a:p>
        </p:txBody>
      </p:sp>
      <p:sp>
        <p:nvSpPr>
          <p:cNvPr id="16386" name="灯片编号占位符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0F41215-9E6E-4114-AEAA-52EF6012DC8B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grpSp>
        <p:nvGrpSpPr>
          <p:cNvPr id="16387" name="组合 63"/>
          <p:cNvGrpSpPr>
            <a:grpSpLocks/>
          </p:cNvGrpSpPr>
          <p:nvPr/>
        </p:nvGrpSpPr>
        <p:grpSpPr bwMode="auto">
          <a:xfrm>
            <a:off x="10961688" y="-4763"/>
            <a:ext cx="1008062" cy="1243013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946" y="-4963"/>
              <a:ext cx="992127" cy="8306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6394" name="组合 57"/>
            <p:cNvGrpSpPr>
              <a:grpSpLocks/>
            </p:cNvGrpSpPr>
            <p:nvPr/>
          </p:nvGrpSpPr>
          <p:grpSpPr bwMode="auto"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7911"/>
                <a:ext cx="1008000" cy="10085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6396" name="组合 59"/>
              <p:cNvGrpSpPr>
                <a:grpSpLocks/>
              </p:cNvGrpSpPr>
              <p:nvPr/>
            </p:nvGrpSpPr>
            <p:grpSpPr bwMode="auto"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09391" y="3553030"/>
                  <a:ext cx="877834" cy="878323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pic>
              <p:nvPicPr>
                <p:cNvPr id="16398" name="图片 61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8232092" y="3758472"/>
                  <a:ext cx="632433" cy="468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/>
          <a:srcRect l="22295" t="-216" r="11039" b="216"/>
          <a:stretch/>
        </p:blipFill>
        <p:spPr>
          <a:xfrm>
            <a:off x="838200" y="1524000"/>
            <a:ext cx="3033486" cy="3033486"/>
          </a:xfrm>
          <a:prstGeom prst="ellipse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614863" y="1210108"/>
            <a:ext cx="0" cy="43195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86400" y="1608138"/>
            <a:ext cx="5867400" cy="31700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不同于市面上专一需求专一定制的软件。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类似于淘宝店铺，微信公众号的建立一样，提供框架，然后用户自己添加内容。移动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，以安卓为平台开发。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图形界面参照微软汉堡菜单类型的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开发出类似界面。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用户可以添加语音文件图片文件，视频文件，文字文件在相应栏目，自己填充内容，完成属于自己的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送给想送的人。暂定为定制礼物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————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一个自己做的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送给想送的人。</a:t>
            </a:r>
          </a:p>
        </p:txBody>
      </p:sp>
      <p:sp>
        <p:nvSpPr>
          <p:cNvPr id="16392" name="文本框 65"/>
          <p:cNvSpPr txBox="1">
            <a:spLocks noChangeArrowheads="1"/>
          </p:cNvSpPr>
          <p:nvPr/>
        </p:nvSpPr>
        <p:spPr bwMode="auto">
          <a:xfrm>
            <a:off x="3387292" y="560171"/>
            <a:ext cx="1487487" cy="400050"/>
          </a:xfrm>
          <a:prstGeom prst="rect">
            <a:avLst/>
          </a:prstGeom>
          <a:solidFill>
            <a:srgbClr val="3DB39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2000" dirty="0">
              <a:solidFill>
                <a:schemeClr val="bg1"/>
              </a:solidFill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0E0786-3F68-41FF-BF91-EA97DB3640B5}"/>
              </a:ext>
            </a:extLst>
          </p:cNvPr>
          <p:cNvSpPr txBox="1"/>
          <p:nvPr/>
        </p:nvSpPr>
        <p:spPr>
          <a:xfrm>
            <a:off x="5373399" y="338137"/>
            <a:ext cx="4100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5AF95"/>
                </a:solidFill>
              </a:rPr>
              <a:t>Only for you</a:t>
            </a:r>
            <a:endParaRPr lang="zh-CN" altLang="en-US" sz="4400" dirty="0">
              <a:solidFill>
                <a:srgbClr val="15AF95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en-US" dirty="0">
                <a:latin typeface="微软雅黑 Light"/>
                <a:ea typeface="微软雅黑 Light"/>
              </a:rPr>
              <a:t>项目计划</a:t>
            </a:r>
          </a:p>
        </p:txBody>
      </p:sp>
      <p:sp>
        <p:nvSpPr>
          <p:cNvPr id="18434" name="灯片编号占位符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AC330F-B41F-42EA-B8A9-FEC41DE41933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grpSp>
        <p:nvGrpSpPr>
          <p:cNvPr id="18435" name="组合 63"/>
          <p:cNvGrpSpPr>
            <a:grpSpLocks/>
          </p:cNvGrpSpPr>
          <p:nvPr/>
        </p:nvGrpSpPr>
        <p:grpSpPr bwMode="auto">
          <a:xfrm>
            <a:off x="10961688" y="-4763"/>
            <a:ext cx="1008062" cy="1243013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946" y="-4963"/>
              <a:ext cx="992127" cy="8306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8447" name="组合 57"/>
            <p:cNvGrpSpPr>
              <a:grpSpLocks/>
            </p:cNvGrpSpPr>
            <p:nvPr/>
          </p:nvGrpSpPr>
          <p:grpSpPr bwMode="auto"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7911"/>
                <a:ext cx="1008000" cy="10085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8449" name="组合 59"/>
              <p:cNvGrpSpPr>
                <a:grpSpLocks/>
              </p:cNvGrpSpPr>
              <p:nvPr/>
            </p:nvGrpSpPr>
            <p:grpSpPr bwMode="auto"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09391" y="3553030"/>
                  <a:ext cx="877834" cy="878323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pic>
              <p:nvPicPr>
                <p:cNvPr id="18451" name="图片 61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8232092" y="3758472"/>
                  <a:ext cx="632433" cy="468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grpSp>
        <p:nvGrpSpPr>
          <p:cNvPr id="18436" name="组合 5"/>
          <p:cNvGrpSpPr>
            <a:grpSpLocks/>
          </p:cNvGrpSpPr>
          <p:nvPr/>
        </p:nvGrpSpPr>
        <p:grpSpPr bwMode="auto">
          <a:xfrm>
            <a:off x="750888" y="1689100"/>
            <a:ext cx="10944225" cy="2579688"/>
            <a:chOff x="469845" y="2097315"/>
            <a:chExt cx="10116998" cy="1765775"/>
          </a:xfrm>
        </p:grpSpPr>
        <p:sp>
          <p:nvSpPr>
            <p:cNvPr id="3" name="矩形 2"/>
            <p:cNvSpPr/>
            <p:nvPr/>
          </p:nvSpPr>
          <p:spPr>
            <a:xfrm>
              <a:off x="469845" y="2176639"/>
              <a:ext cx="8383871" cy="16114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8886554" y="2162800"/>
              <a:ext cx="1765775" cy="163480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1181100" y="2205038"/>
            <a:ext cx="2160588" cy="181278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/>
              <a:t>完成开发文</a:t>
            </a:r>
            <a:endParaRPr lang="en-US" altLang="zh-CN" sz="20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/>
              <a:t>档，确定应用的开发内容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8324850" y="2205037"/>
            <a:ext cx="2160588" cy="1812777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/>
              <a:t>测试应用，修复</a:t>
            </a:r>
            <a:r>
              <a:rPr lang="en-US" altLang="zh-CN" sz="2000" dirty="0"/>
              <a:t>Bug</a:t>
            </a:r>
            <a:r>
              <a:rPr lang="zh-CN" altLang="en-US" sz="2000" dirty="0"/>
              <a:t>，发布应用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562350" y="2205037"/>
            <a:ext cx="2160588" cy="1812779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ea"/>
              </a:rPr>
              <a:t>利用</a:t>
            </a:r>
            <a:r>
              <a:rPr lang="en-US" altLang="zh-CN" dirty="0" err="1">
                <a:latin typeface="+mn-ea"/>
              </a:rPr>
              <a:t>Mockplus</a:t>
            </a:r>
            <a:r>
              <a:rPr lang="zh-CN" altLang="en-US" dirty="0">
                <a:latin typeface="+mn-ea"/>
              </a:rPr>
              <a:t>开发</a:t>
            </a:r>
            <a:r>
              <a:rPr lang="en-US" altLang="zh-CN" dirty="0">
                <a:latin typeface="+mn-ea"/>
              </a:rPr>
              <a:t>UI</a:t>
            </a:r>
            <a:r>
              <a:rPr lang="zh-CN" altLang="en-US" dirty="0">
                <a:latin typeface="+mn-ea"/>
              </a:rPr>
              <a:t>界面和交互方式，做出图形界面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943600" y="2205038"/>
            <a:ext cx="2160588" cy="1812778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实现添加功能模块</a:t>
            </a:r>
            <a:endParaRPr lang="en-US" altLang="zh-CN" sz="24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print"/>
          <a:srcRect l="22295" t="-216" r="11039" b="216"/>
          <a:stretch/>
        </p:blipFill>
        <p:spPr>
          <a:xfrm>
            <a:off x="838200" y="4509657"/>
            <a:ext cx="1795236" cy="1795236"/>
          </a:xfrm>
          <a:prstGeom prst="ellipse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en-US" dirty="0"/>
              <a:t>项目功能开发顺序</a:t>
            </a:r>
            <a:endParaRPr lang="zh-CN" altLang="en-US" dirty="0">
              <a:latin typeface="微软雅黑 Light"/>
              <a:ea typeface="微软雅黑 Light"/>
            </a:endParaRPr>
          </a:p>
        </p:txBody>
      </p:sp>
      <p:sp>
        <p:nvSpPr>
          <p:cNvPr id="21506" name="灯片编号占位符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7F98DB0-51E5-4E1D-BBEF-ADAE47D9B254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CF042-BE8D-4FBC-ABC7-001D8A95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3091"/>
            <a:ext cx="8592127" cy="45904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en-US" dirty="0">
                <a:latin typeface="微软雅黑 Light"/>
                <a:ea typeface="微软雅黑 Light"/>
              </a:rPr>
              <a:t>开发预计界面</a:t>
            </a:r>
          </a:p>
        </p:txBody>
      </p:sp>
      <p:sp>
        <p:nvSpPr>
          <p:cNvPr id="30722" name="灯片编号占位符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B5358B4-2318-4CD9-BA2D-E16ECD97F28B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F8DE228-CBC9-46B2-8077-D19CFDAEF9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5" y="1302095"/>
            <a:ext cx="2593830" cy="423689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FA16496-22E4-451A-9BA2-9E32DE72A2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19" y="1302095"/>
            <a:ext cx="2669572" cy="42368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28D2922-18E6-45B7-930C-C81A856A3424}"/>
              </a:ext>
            </a:extLst>
          </p:cNvPr>
          <p:cNvSpPr txBox="1"/>
          <p:nvPr/>
        </p:nvSpPr>
        <p:spPr>
          <a:xfrm>
            <a:off x="389515" y="5745133"/>
            <a:ext cx="289098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3DB39E"/>
                </a:solidFill>
                <a:latin typeface="微软雅黑 Light"/>
                <a:ea typeface="微软雅黑 Light"/>
              </a:rPr>
              <a:t>首页界面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F0AC72-0B89-4DF5-9D08-9A4E341AC6DA}"/>
              </a:ext>
            </a:extLst>
          </p:cNvPr>
          <p:cNvSpPr txBox="1"/>
          <p:nvPr/>
        </p:nvSpPr>
        <p:spPr>
          <a:xfrm>
            <a:off x="4331855" y="5745131"/>
            <a:ext cx="274319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3DB39E"/>
                </a:solidFill>
                <a:latin typeface="微软雅黑 Light"/>
                <a:ea typeface="微软雅黑 Light"/>
              </a:rPr>
              <a:t>定制界面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1B6C797-35E0-4BBD-B231-9D2997DA50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74" y="1302095"/>
            <a:ext cx="2592071" cy="4236893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7131EE15-EC85-4078-A054-7A30F40785E4}"/>
              </a:ext>
            </a:extLst>
          </p:cNvPr>
          <p:cNvSpPr txBox="1"/>
          <p:nvPr/>
        </p:nvSpPr>
        <p:spPr>
          <a:xfrm>
            <a:off x="7860146" y="5745131"/>
            <a:ext cx="257925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3DB39E"/>
                </a:solidFill>
                <a:latin typeface="微软雅黑 Light"/>
                <a:ea typeface="微软雅黑 Light"/>
              </a:rPr>
              <a:t>个人界面</a:t>
            </a:r>
          </a:p>
        </p:txBody>
      </p:sp>
    </p:spTree>
    <p:extLst>
      <p:ext uri="{BB962C8B-B14F-4D97-AF65-F5344CB8AC3E}">
        <p14:creationId xmlns:p14="http://schemas.microsoft.com/office/powerpoint/2010/main" val="35056031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B59A"/>
      </a:accent1>
      <a:accent2>
        <a:srgbClr val="ED7D31"/>
      </a:accent2>
      <a:accent3>
        <a:srgbClr val="A5A5A5"/>
      </a:accent3>
      <a:accent4>
        <a:srgbClr val="FFC000"/>
      </a:accent4>
      <a:accent5>
        <a:srgbClr val="3DB39E"/>
      </a:accent5>
      <a:accent6>
        <a:srgbClr val="70AD47"/>
      </a:accent6>
      <a:hlink>
        <a:srgbClr val="3DB39E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467</Words>
  <Application>Microsoft Office PowerPoint</Application>
  <PresentationFormat>宽屏</PresentationFormat>
  <Paragraphs>95</Paragraphs>
  <Slides>14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Adobe 黑体 Std R</vt:lpstr>
      <vt:lpstr>等线</vt:lpstr>
      <vt:lpstr>宋体</vt:lpstr>
      <vt:lpstr>微软雅黑 Light</vt:lpstr>
      <vt:lpstr>Arial</vt:lpstr>
      <vt:lpstr>Calibri</vt:lpstr>
      <vt:lpstr>Office 主题</vt:lpstr>
      <vt:lpstr>PowerPoint 演示文稿</vt:lpstr>
      <vt:lpstr>CONTENTS</vt:lpstr>
      <vt:lpstr>PowerPoint 演示文稿</vt:lpstr>
      <vt:lpstr>团队特点&amp;理念</vt:lpstr>
      <vt:lpstr>PowerPoint 演示文稿</vt:lpstr>
      <vt:lpstr>项目简介</vt:lpstr>
      <vt:lpstr>项目计划</vt:lpstr>
      <vt:lpstr>项目功能开发顺序</vt:lpstr>
      <vt:lpstr>开发预计界面</vt:lpstr>
      <vt:lpstr>PowerPoint 演示文稿</vt:lpstr>
      <vt:lpstr>市场分析</vt:lpstr>
      <vt:lpstr>市场上相近软件分析</vt:lpstr>
      <vt:lpstr>目标市场定位适用人群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Tonna Tang</dc:creator>
  <cp:keywords>ppt</cp:keywords>
  <cp:lastModifiedBy>x yh</cp:lastModifiedBy>
  <cp:revision>86</cp:revision>
  <dcterms:created xsi:type="dcterms:W3CDTF">2015-06-09T12:52:33Z</dcterms:created>
  <dcterms:modified xsi:type="dcterms:W3CDTF">2020-03-26T17:45:04Z</dcterms:modified>
</cp:coreProperties>
</file>